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4"/>
  </p:notesMasterIdLst>
  <p:handoutMasterIdLst>
    <p:handoutMasterId r:id="rId25"/>
  </p:handoutMasterIdLst>
  <p:sldIdLst>
    <p:sldId id="257" r:id="rId3"/>
    <p:sldId id="259" r:id="rId4"/>
    <p:sldId id="260" r:id="rId5"/>
    <p:sldId id="8959" r:id="rId6"/>
    <p:sldId id="8960" r:id="rId7"/>
    <p:sldId id="8942" r:id="rId8"/>
    <p:sldId id="8961" r:id="rId9"/>
    <p:sldId id="268" r:id="rId10"/>
    <p:sldId id="8943" r:id="rId11"/>
    <p:sldId id="262" r:id="rId12"/>
    <p:sldId id="8983" r:id="rId13"/>
    <p:sldId id="271" r:id="rId14"/>
    <p:sldId id="8947" r:id="rId15"/>
    <p:sldId id="8975" r:id="rId16"/>
    <p:sldId id="8941" r:id="rId17"/>
    <p:sldId id="8945" r:id="rId18"/>
    <p:sldId id="261" r:id="rId19"/>
    <p:sldId id="263" r:id="rId20"/>
    <p:sldId id="276" r:id="rId21"/>
    <p:sldId id="8957" r:id="rId22"/>
    <p:sldId id="8944" r:id="rId23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6351" autoAdjust="0"/>
  </p:normalViewPr>
  <p:slideViewPr>
    <p:cSldViewPr snapToGrid="0" showGuides="1">
      <p:cViewPr varScale="1">
        <p:scale>
          <a:sx n="97" d="100"/>
          <a:sy n="97" d="100"/>
        </p:scale>
        <p:origin x="296" y="56"/>
      </p:cViewPr>
      <p:guideLst>
        <p:guide orient="horz" pos="214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381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0E036-96BB-4B9E-893B-966D4979ACE5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C8103-1220-4BE5-85F6-5B1234237E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8D9C4-D23E-4F8A-B160-71C2A93F660B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A8BF-5A9C-43EE-A8E3-5562015809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8A8BF-5A9C-43EE-A8E3-5562015809E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3"/>
          <p:cNvSpPr txBox="1"/>
          <p:nvPr userDrawn="1"/>
        </p:nvSpPr>
        <p:spPr>
          <a:xfrm>
            <a:off x="482446" y="5978753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gitee.com/zhishidiannaoka/hahashop/blob/master/start.ba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ee.com/zhishidiannaoka/hahashop/blob/master/api.md" TargetMode="External"/><Relationship Id="rId5" Type="http://schemas.openxmlformats.org/officeDocument/2006/relationships/hyperlink" Target="https://gitee.com/zhishidiannaoka/hahashop/blob/master/2211080131-%E9%A2%9D%E5%A4%96%E6%88%90%E6%9E%9C%E7%89%A9/%E5%89%8D%E7%AB%AF_%E5%8D%8E%E4%B8%BA%E5%B9%B3%E6%9D%BF%E7%AC%94%E8%AE%B0.pdf" TargetMode="External"/><Relationship Id="rId4" Type="http://schemas.openxmlformats.org/officeDocument/2006/relationships/hyperlink" Target="https://gitee.com/zhishidiannaoka/hahashop/tree/master/hahashop-pag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ee.com/zhishidiannaoka/hahashop/blob/master/readme.md" TargetMode="External"/><Relationship Id="rId5" Type="http://schemas.openxmlformats.org/officeDocument/2006/relationships/hyperlink" Target="https://gitee.com/zhishidiannaoka/hahashop/tree/master/hahashop-serve/target" TargetMode="External"/><Relationship Id="rId4" Type="http://schemas.openxmlformats.org/officeDocument/2006/relationships/hyperlink" Target="https://gitee.com/zhishidiannaoka/hahashop/tree/master/hahashop-serve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zhishidiannaoka/hahashop/tree/master/%E6%B5%8B%E8%AF%95/%E9%99%84%E4%BB%B6" TargetMode="External"/><Relationship Id="rId3" Type="http://schemas.microsoft.com/office/2007/relationships/hdphoto" Target="../media/hdphoto2.wdp"/><Relationship Id="rId7" Type="http://schemas.openxmlformats.org/officeDocument/2006/relationships/hyperlink" Target="https://gitee.com/zhishidiannaoka/hahashop/tree/master/%E6%B5%8B%E8%AF%95/%E8%87%AA%E5%8A%A8%E5%8C%96%E6%B5%8B%E8%AF%95%E4%BB%A3%E7%A0%8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ee.com/zhishidiannaoka/hahashop/blob/master/%E6%B5%8B%E8%AF%95/%E7%BC%BA%E9%99%B7%E6%8A%A5%E5%91%8A.docx" TargetMode="External"/><Relationship Id="rId5" Type="http://schemas.openxmlformats.org/officeDocument/2006/relationships/hyperlink" Target="https://gitee.com/zhishidiannaoka/hahashop/blob/master/%E6%B5%8B%E8%AF%95/%E6%B5%8B%E8%AF%95%E7%94%A8%E4%BE%8B%E6%B8%85%E5%8D%95.docx" TargetMode="External"/><Relationship Id="rId4" Type="http://schemas.openxmlformats.org/officeDocument/2006/relationships/hyperlink" Target="https://gitee.com/zhishidiannaoka/hahashop/blob/master/%E6%B5%8B%E8%AF%95/%E6%B5%8B%E8%AF%95%E7%94%A8%E4%BE%8B%E8%AE%BE%E8%AE%A1.docx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zhishidiannaoka/hahashop/wikis/%E7%AC%AC%E4%B8%80%E9%98%B6%E6%AE%B5%E6%80%A7%E8%AF%84%E5%AE%A1/%E7%AC%AC%E4%B8%80%E6%AC%A1%E9%98%B6%E6%AE%B5%E6%80%A7%E8%AF%84%E5%AE%A1%E6%8A%A5%E5%91%8A" TargetMode="External"/><Relationship Id="rId3" Type="http://schemas.microsoft.com/office/2007/relationships/hdphoto" Target="../media/hdphoto2.wdp"/><Relationship Id="rId7" Type="http://schemas.openxmlformats.org/officeDocument/2006/relationships/hyperlink" Target="https://gitee.com/zhishidiannaoka/hahashop/tree/master/hahashop-serve/src/main/resources/mybatis/mapper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1023097618/hahashop/tree/master/hahashop-serve/src/main/resources/mybatis/mapper" TargetMode="External"/><Relationship Id="rId5" Type="http://schemas.openxmlformats.org/officeDocument/2006/relationships/hyperlink" Target="https://gitee.com/zhishidiannaoka/hahashop/blob/master/hahashop-serve/test.db" TargetMode="External"/><Relationship Id="rId4" Type="http://schemas.openxmlformats.org/officeDocument/2006/relationships/hyperlink" Target="https://gitee.com/zhishidiannaoka/hahashop/blob/master/%E9%9C%80%E6%B1%82%E8%A7%84%E6%A0%BC%E8%AF%B4%E6%98%8E%E4%B9%A6.docx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24546"/>
          <a:stretch>
            <a:fillRect/>
          </a:stretch>
        </p:blipFill>
        <p:spPr>
          <a:xfrm>
            <a:off x="-1" y="-18224"/>
            <a:ext cx="12192001" cy="6876224"/>
          </a:xfrm>
          <a:prstGeom prst="rect">
            <a:avLst/>
          </a:prstGeom>
        </p:spPr>
      </p:pic>
      <p:sp>
        <p:nvSpPr>
          <p:cNvPr id="63" name="流程图: 接点 62"/>
          <p:cNvSpPr/>
          <p:nvPr/>
        </p:nvSpPr>
        <p:spPr>
          <a:xfrm>
            <a:off x="1129665" y="5445125"/>
            <a:ext cx="1251585" cy="1057275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流程图: 接点 63"/>
          <p:cNvSpPr/>
          <p:nvPr/>
        </p:nvSpPr>
        <p:spPr>
          <a:xfrm>
            <a:off x="1211580" y="5445125"/>
            <a:ext cx="1152000" cy="1152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流程图: 接点 56"/>
          <p:cNvSpPr/>
          <p:nvPr/>
        </p:nvSpPr>
        <p:spPr>
          <a:xfrm>
            <a:off x="-285115" y="5257799"/>
            <a:ext cx="1872000" cy="1872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流程图: 接点 57"/>
          <p:cNvSpPr/>
          <p:nvPr/>
        </p:nvSpPr>
        <p:spPr>
          <a:xfrm>
            <a:off x="-203200" y="5257799"/>
            <a:ext cx="1800000" cy="18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流程图: 接点 58"/>
          <p:cNvSpPr/>
          <p:nvPr/>
        </p:nvSpPr>
        <p:spPr>
          <a:xfrm flipV="1">
            <a:off x="-8191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流程图: 接点 59"/>
          <p:cNvSpPr/>
          <p:nvPr/>
        </p:nvSpPr>
        <p:spPr>
          <a:xfrm flipV="1">
            <a:off x="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流程图: 接点 60"/>
          <p:cNvSpPr/>
          <p:nvPr/>
        </p:nvSpPr>
        <p:spPr>
          <a:xfrm flipV="1">
            <a:off x="42671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流程图: 接点 61"/>
          <p:cNvSpPr/>
          <p:nvPr/>
        </p:nvSpPr>
        <p:spPr>
          <a:xfrm flipV="1">
            <a:off x="50863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流程图: 接点 64"/>
          <p:cNvSpPr/>
          <p:nvPr/>
        </p:nvSpPr>
        <p:spPr>
          <a:xfrm>
            <a:off x="-343535" y="4059555"/>
            <a:ext cx="612000" cy="612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流程图: 接点 65"/>
          <p:cNvSpPr/>
          <p:nvPr/>
        </p:nvSpPr>
        <p:spPr>
          <a:xfrm>
            <a:off x="-240030" y="4234179"/>
            <a:ext cx="468000" cy="468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68634" y="2550251"/>
            <a:ext cx="671830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第十组汇报</a:t>
            </a:r>
          </a:p>
        </p:txBody>
      </p:sp>
      <p:sp>
        <p:nvSpPr>
          <p:cNvPr id="56" name="流程图: 接点 55"/>
          <p:cNvSpPr/>
          <p:nvPr/>
        </p:nvSpPr>
        <p:spPr>
          <a:xfrm flipV="1">
            <a:off x="1401445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流程图: 接点 54"/>
          <p:cNvSpPr/>
          <p:nvPr/>
        </p:nvSpPr>
        <p:spPr>
          <a:xfrm flipV="1">
            <a:off x="1483360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9" name="TextBox 33"/>
          <p:cNvSpPr txBox="1"/>
          <p:nvPr/>
        </p:nvSpPr>
        <p:spPr>
          <a:xfrm>
            <a:off x="1768634" y="2181951"/>
            <a:ext cx="34512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阶段性评审汇报</a:t>
            </a:r>
          </a:p>
        </p:txBody>
      </p:sp>
      <p:sp>
        <p:nvSpPr>
          <p:cNvPr id="70" name="TextBox 33"/>
          <p:cNvSpPr txBox="1"/>
          <p:nvPr/>
        </p:nvSpPr>
        <p:spPr>
          <a:xfrm>
            <a:off x="1768475" y="4552315"/>
            <a:ext cx="43275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汇报人：</a:t>
            </a:r>
            <a:r>
              <a: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王恩宇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陈君熠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徐嘉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黄自丹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时间：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2024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年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日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81555" y="3971290"/>
            <a:ext cx="4707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https://gitee.com/zhishidiannaoka/hahashop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40043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系统功能演示视频（买家）</a:t>
            </a: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buyer">
            <a:hlinkClick r:id="" action="ppaction://media"/>
            <a:extLst>
              <a:ext uri="{FF2B5EF4-FFF2-40B4-BE49-F238E27FC236}">
                <a16:creationId xmlns:a16="http://schemas.microsoft.com/office/drawing/2014/main" id="{330542A6-17AA-D2C5-B193-903C317201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4537" y="1394743"/>
            <a:ext cx="9804035" cy="47590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39839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系统功能演示视频（卖家）</a:t>
            </a: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seller">
            <a:hlinkClick r:id="" action="ppaction://media"/>
            <a:extLst>
              <a:ext uri="{FF2B5EF4-FFF2-40B4-BE49-F238E27FC236}">
                <a16:creationId xmlns:a16="http://schemas.microsoft.com/office/drawing/2014/main" id="{3377C46D-B688-FFEA-89AF-C3DD8EFD0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3045" y="1633420"/>
            <a:ext cx="9455378" cy="4609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网站安全性</a:t>
            </a:r>
          </a:p>
        </p:txBody>
      </p:sp>
      <p:sp>
        <p:nvSpPr>
          <p:cNvPr id="70" name="矩形 69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9925" y="2023672"/>
            <a:ext cx="1110424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/>
            <a:r>
              <a:rPr lang="zh-CN" altLang="en-US" sz="2000"/>
              <a:t>当网站没有考虑到足够的安全措施的时候，会带来很多很多的问题。比如我们学校的某个应用</a:t>
            </a:r>
            <a:endParaRPr lang="en-US" altLang="zh-CN" sz="2000"/>
          </a:p>
          <a:p>
            <a:r>
              <a:rPr lang="zh-CN" altLang="en-US" sz="2000"/>
              <a:t>，它就有地方不够安全，导致可以通过</a:t>
            </a:r>
            <a:r>
              <a:rPr lang="en-US" altLang="zh-CN" sz="2000"/>
              <a:t>python</a:t>
            </a:r>
            <a:r>
              <a:rPr lang="zh-CN" altLang="en-US" sz="2000"/>
              <a:t>来爬取到全校三万多人的手机号、学院、学号，而且</a:t>
            </a:r>
            <a:endParaRPr lang="en-US" altLang="zh-CN" sz="2000"/>
          </a:p>
          <a:p>
            <a:r>
              <a:rPr lang="zh-CN" altLang="en-US" sz="2000"/>
              <a:t>可以冒充其他用户进行一些非常非常敏感的操作。</a:t>
            </a:r>
            <a:endParaRPr lang="en-US" altLang="zh-CN" sz="2000"/>
          </a:p>
          <a:p>
            <a:endParaRPr lang="en-US" altLang="zh-CN" sz="2000"/>
          </a:p>
          <a:p>
            <a:pPr indent="457200"/>
            <a:r>
              <a:rPr lang="zh-CN" altLang="en-US" sz="2000"/>
              <a:t>所以我们组很重视我们网站的安全问题，绝对不让坏人有可乘之机！</a:t>
            </a:r>
            <a:endParaRPr lang="en-US" altLang="zh-CN" sz="2000"/>
          </a:p>
          <a:p>
            <a:endParaRPr lang="en-US" altLang="zh-CN" sz="2000"/>
          </a:p>
          <a:p>
            <a:pPr indent="457200"/>
            <a:r>
              <a:rPr lang="zh-CN" altLang="en-US" sz="2000"/>
              <a:t>我们在参阅了一些资料之后，使用了如下的方法来确保了登录、商家的一些操作的安全性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网站安全性</a:t>
            </a:r>
          </a:p>
        </p:txBody>
      </p:sp>
      <p:sp>
        <p:nvSpPr>
          <p:cNvPr id="70" name="矩形 69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24263" y="1737254"/>
            <a:ext cx="2353455" cy="4137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浏览器</a:t>
            </a:r>
          </a:p>
        </p:txBody>
      </p:sp>
      <p:sp>
        <p:nvSpPr>
          <p:cNvPr id="3" name="矩形 2"/>
          <p:cNvSpPr/>
          <p:nvPr/>
        </p:nvSpPr>
        <p:spPr>
          <a:xfrm>
            <a:off x="8854906" y="1737254"/>
            <a:ext cx="2276009" cy="4137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后端服务器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3477718" y="2563318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266902" y="2121108"/>
            <a:ext cx="291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发送账号密码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3477718" y="3297836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031462" y="2928504"/>
            <a:ext cx="426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账号密码正确，返回账号加密后的密文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3477718" y="4199744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720952" y="3805896"/>
            <a:ext cx="489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在需要权限的操作的请求中携带上这串密文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3477717" y="5121639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964186" y="4683287"/>
            <a:ext cx="489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拿着密文解密，如果没问题，就允许操作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最新计划</a:t>
            </a:r>
          </a:p>
        </p:txBody>
      </p:sp>
      <p:sp>
        <p:nvSpPr>
          <p:cNvPr id="70" name="矩形 69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2675" y="1468755"/>
            <a:ext cx="5871210" cy="476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000" b="1"/>
              <a:t>- 需求变更分析</a:t>
            </a:r>
          </a:p>
          <a:p>
            <a:pPr indent="457200" fontAlgn="auto">
              <a:lnSpc>
                <a:spcPct val="150000"/>
              </a:lnSpc>
            </a:pPr>
            <a:r>
              <a:rPr lang="zh-CN" altLang="en-US"/>
              <a:t>根据新的需求撰写需求规格说明书</a:t>
            </a:r>
          </a:p>
          <a:p>
            <a:pPr indent="457200"/>
            <a:endParaRPr lang="zh-CN" altLang="en-US"/>
          </a:p>
          <a:p>
            <a:pPr marL="0" lvl="0" indent="0">
              <a:buNone/>
            </a:pPr>
            <a:r>
              <a:rPr lang="en-US" altLang="zh-CN" sz="2000" b="1">
                <a:solidFill>
                  <a:schemeClr val="tx1"/>
                </a:solidFill>
                <a:sym typeface="+mn-ea"/>
              </a:rPr>
              <a:t>- 测试</a:t>
            </a:r>
            <a:endParaRPr lang="en-US" altLang="zh-CN" sz="2000" b="1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完成所有升级功能的测试并撰写缺陷报告文档</a:t>
            </a:r>
            <a:endParaRPr lang="en-US" altLang="zh-CN">
              <a:solidFill>
                <a:schemeClr val="tx1"/>
              </a:solidFill>
            </a:endParaRPr>
          </a:p>
          <a:p>
            <a:pPr indent="457200"/>
            <a:endParaRPr lang="zh-CN" altLang="en-US"/>
          </a:p>
          <a:p>
            <a:pPr marL="0" lvl="0" indent="0">
              <a:buNone/>
            </a:pPr>
            <a:r>
              <a:rPr lang="en-US" altLang="zh-CN" sz="2000" b="1">
                <a:solidFill>
                  <a:schemeClr val="tx1"/>
                </a:solidFill>
              </a:rPr>
              <a:t>- 功能升级</a:t>
            </a:r>
          </a:p>
          <a:p>
            <a:pPr marL="0" lvl="0" indent="457200" fontAlgn="auto">
              <a:lnSpc>
                <a:spcPct val="150000"/>
              </a:lnSpc>
              <a:buNone/>
            </a:pPr>
            <a:r>
              <a:rPr lang="en-US" altLang="zh-CN" b="1">
                <a:solidFill>
                  <a:schemeClr val="tx1"/>
                </a:solidFill>
              </a:rPr>
              <a:t>- 商品管理</a:t>
            </a: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可以同时发布多个商品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支持商品类别管理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商品可以通过浏览器和搜索两种方式获取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商品图片可以多张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同时支持其他相关功能的升级</a:t>
            </a:r>
          </a:p>
          <a:p>
            <a:pPr lvl="1" indent="0">
              <a:buFont typeface="Arial" panose="020B0604020202020204" pitchFamily="34" charset="0"/>
              <a:buNone/>
            </a:pP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89090" y="1468755"/>
            <a:ext cx="45396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b="1">
                <a:sym typeface="+mn-ea"/>
              </a:rPr>
              <a:t>- 价格管理</a:t>
            </a:r>
            <a:endParaRPr lang="en-US" altLang="zh-CN" b="1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有独立的商品价格管理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保留历史价格变动日志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同时支持其他相关功能的升级</a:t>
            </a:r>
            <a:endParaRPr lang="en-US" altLang="zh-CN">
              <a:solidFill>
                <a:schemeClr val="tx1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altLang="zh-CN"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b="1">
                <a:sym typeface="+mn-ea"/>
              </a:rPr>
              <a:t>- 客户管理</a:t>
            </a:r>
            <a:endParaRPr lang="en-US" altLang="zh-CN" b="1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允许客户自由注册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同时支持其他相关功能的升级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个人成果汇报</a:t>
            </a: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04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58201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>
                <a:sym typeface="+mn-lt"/>
              </a:rPr>
              <a:t>王恩宇</a:t>
            </a:r>
            <a:r>
              <a:rPr lang="en-US" altLang="zh-CN" b="0">
                <a:sym typeface="+mn-lt"/>
              </a:rPr>
              <a:t>—</a:t>
            </a:r>
            <a:r>
              <a:rPr lang="zh-CN" altLang="en-US" b="0">
                <a:sym typeface="+mn-lt"/>
              </a:rPr>
              <a:t>前端</a:t>
            </a:r>
            <a:r>
              <a:rPr lang="en-US" altLang="zh-CN" b="0">
                <a:sym typeface="+mn-lt"/>
              </a:rPr>
              <a:t>+api</a:t>
            </a:r>
            <a:r>
              <a:rPr lang="zh-CN" altLang="en-US" b="0">
                <a:sym typeface="+mn-lt"/>
              </a:rPr>
              <a:t>接口文档</a:t>
            </a:r>
            <a:r>
              <a:rPr lang="en-US" altLang="zh-CN" b="0">
                <a:sym typeface="+mn-lt"/>
              </a:rPr>
              <a:t>+</a:t>
            </a:r>
            <a:r>
              <a:rPr lang="zh-CN" altLang="en-US" b="0">
                <a:sym typeface="+mn-lt"/>
              </a:rPr>
              <a:t>后端</a:t>
            </a:r>
            <a:r>
              <a:rPr lang="en-US" altLang="zh-CN" b="0">
                <a:sym typeface="+mn-lt"/>
              </a:rPr>
              <a:t>bug</a:t>
            </a:r>
            <a:r>
              <a:rPr lang="zh-CN" altLang="en-US" b="0">
                <a:sym typeface="+mn-lt"/>
              </a:rPr>
              <a:t>修改</a:t>
            </a:r>
            <a:endParaRPr lang="zh-CN" altLang="en-US" b="0" dirty="0">
              <a:sym typeface="+mn-lt"/>
            </a:endParaRPr>
          </a:p>
        </p:txBody>
      </p:sp>
      <p:sp>
        <p:nvSpPr>
          <p:cNvPr id="1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69365" y="1548765"/>
            <a:ext cx="8914130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-  </a:t>
            </a:r>
            <a:r>
              <a:rPr lang="zh-CN" altLang="en-US" sz="2400"/>
              <a:t>前端</a:t>
            </a:r>
          </a:p>
          <a:p>
            <a:pPr indent="457200"/>
            <a:r>
              <a:rPr lang="zh-CN" altLang="en-US"/>
              <a:t>查看链接：</a:t>
            </a:r>
            <a:r>
              <a:rPr lang="zh-CN" altLang="en-US">
                <a:sym typeface="+mn-ea"/>
                <a:hlinkClick r:id="rId4"/>
              </a:rPr>
              <a:t>点我跳转</a:t>
            </a:r>
            <a:endParaRPr lang="en-US" altLang="zh-CN"/>
          </a:p>
          <a:p>
            <a:pPr indent="457200"/>
            <a:endParaRPr lang="en-US" altLang="zh-CN" sz="2400"/>
          </a:p>
          <a:p>
            <a:r>
              <a:rPr lang="en-US" altLang="zh-CN" sz="2400"/>
              <a:t>-  </a:t>
            </a:r>
            <a:r>
              <a:rPr lang="zh-CN" altLang="en-US" sz="2400"/>
              <a:t>前端学习笔记</a:t>
            </a:r>
          </a:p>
          <a:p>
            <a:pPr indent="457200"/>
            <a:r>
              <a:rPr lang="zh-CN" altLang="en-US"/>
              <a:t>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5"/>
              </a:rPr>
              <a:t>点我跳转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pPr indent="457200"/>
            <a:endParaRPr lang="zh-CN" altLang="en-US" sz="2400"/>
          </a:p>
          <a:p>
            <a:r>
              <a:rPr lang="en-US" altLang="zh-CN" sz="2400"/>
              <a:t>-  Api</a:t>
            </a:r>
            <a:r>
              <a:rPr lang="zh-CN" altLang="en-US" sz="2400"/>
              <a:t>接口文档撰写</a:t>
            </a:r>
          </a:p>
          <a:p>
            <a:r>
              <a:rPr lang="zh-CN" altLang="en-US"/>
              <a:t>        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6"/>
              </a:rPr>
              <a:t>点我跳转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部署说明、部署脚本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</a:t>
            </a:r>
            <a:r>
              <a:rPr lang="zh-CN" altLang="en-US">
                <a:sym typeface="+mn-ea"/>
              </a:rPr>
              <a:t> 查看链接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7"/>
              </a:rPr>
              <a:t>点我跳转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5" name="矩形 4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27" name="矩形 26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376680" y="704215"/>
            <a:ext cx="24415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陈君熠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后端</a:t>
            </a:r>
          </a:p>
        </p:txBody>
      </p:sp>
      <p:sp>
        <p:nvSpPr>
          <p:cNvPr id="26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33045" y="1685429"/>
            <a:ext cx="811033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2400" dirty="0"/>
              <a:t>后端编写（基于</a:t>
            </a:r>
            <a:r>
              <a:rPr lang="en-US" altLang="zh-CN" sz="2400" dirty="0" err="1"/>
              <a:t>springboot</a:t>
            </a:r>
            <a:r>
              <a:rPr lang="zh-CN" altLang="en-US" sz="2400" dirty="0"/>
              <a:t>） </a:t>
            </a:r>
            <a:r>
              <a:rPr lang="en-US" altLang="zh-CN" sz="2400" dirty="0"/>
              <a:t>+ </a:t>
            </a:r>
            <a:r>
              <a:rPr lang="zh-CN" altLang="en-US" sz="2400" dirty="0"/>
              <a:t>数据库查询</a:t>
            </a:r>
            <a:r>
              <a:rPr lang="en-US" altLang="zh-CN" sz="2400" dirty="0"/>
              <a:t>XML</a:t>
            </a:r>
            <a:r>
              <a:rPr lang="zh-CN" altLang="en-US" sz="2400" dirty="0"/>
              <a:t>文件修正</a:t>
            </a:r>
            <a:endParaRPr lang="en-US" altLang="zh-CN" sz="2400" dirty="0"/>
          </a:p>
          <a:p>
            <a:r>
              <a:rPr lang="en-US" altLang="zh-CN" dirty="0"/>
              <a:t>  </a:t>
            </a:r>
            <a:r>
              <a:rPr lang="en-US" altLang="zh-CN" sz="1600" dirty="0"/>
              <a:t>    </a:t>
            </a:r>
            <a:r>
              <a:rPr lang="zh-CN" altLang="en-US" dirty="0"/>
              <a:t>查看链接：</a:t>
            </a:r>
            <a:r>
              <a:rPr lang="zh-CN" altLang="en-US" dirty="0">
                <a:hlinkClick r:id="rId4" action="ppaction://hlinkfile"/>
              </a:rPr>
              <a:t>点我跳转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33044" y="1685429"/>
            <a:ext cx="973655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2400" dirty="0"/>
              <a:t>后端编写（基于</a:t>
            </a:r>
            <a:r>
              <a:rPr lang="en-US" altLang="zh-CN" sz="2400" dirty="0" err="1"/>
              <a:t>springboot</a:t>
            </a:r>
            <a:r>
              <a:rPr lang="zh-CN" altLang="en-US" sz="2400" dirty="0"/>
              <a:t>） </a:t>
            </a:r>
            <a:r>
              <a:rPr lang="en-US" altLang="zh-CN" sz="2400" dirty="0"/>
              <a:t>+ </a:t>
            </a:r>
            <a:r>
              <a:rPr lang="zh-CN" altLang="en-US" sz="2400" dirty="0"/>
              <a:t>数据库查询</a:t>
            </a:r>
            <a:r>
              <a:rPr lang="en-US" altLang="zh-CN" sz="2400" dirty="0"/>
              <a:t>XML</a:t>
            </a:r>
            <a:r>
              <a:rPr lang="zh-CN" altLang="en-US" sz="2400" dirty="0"/>
              <a:t>文件修正和部分编写</a:t>
            </a:r>
            <a:endParaRPr lang="en-US" altLang="zh-CN" sz="2400" dirty="0"/>
          </a:p>
          <a:p>
            <a:r>
              <a:rPr lang="en-US" altLang="zh-CN" dirty="0"/>
              <a:t>  </a:t>
            </a:r>
            <a:r>
              <a:rPr lang="en-US" altLang="zh-CN" sz="1600" dirty="0"/>
              <a:t>    </a:t>
            </a:r>
            <a:r>
              <a:rPr lang="zh-CN" altLang="en-US" dirty="0"/>
              <a:t>查看链接：</a:t>
            </a:r>
            <a:r>
              <a:rPr lang="zh-CN" altLang="en-US" dirty="0">
                <a:hlinkClick r:id="rId4" action="ppaction://hlinkfile"/>
              </a:rPr>
              <a:t>点我跳转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33044" y="3060382"/>
            <a:ext cx="8110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2400" dirty="0"/>
              <a:t>后端构建部署 </a:t>
            </a:r>
            <a:r>
              <a:rPr lang="zh-CN" altLang="en-US" dirty="0"/>
              <a:t>查看链接：</a:t>
            </a:r>
            <a:r>
              <a:rPr lang="zh-CN" altLang="en-US" dirty="0">
                <a:hlinkClick r:id="rId5"/>
              </a:rPr>
              <a:t>点我跳转</a:t>
            </a:r>
            <a:endParaRPr lang="zh-CN" altLang="en-US" dirty="0">
              <a:hlinkClick r:id="rId4" action="ppaction://hlinkfile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33044" y="4304982"/>
            <a:ext cx="9327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2400" dirty="0"/>
              <a:t>后端部署说明（</a:t>
            </a:r>
            <a:r>
              <a:rPr lang="en-US" altLang="zh-CN" sz="2400" dirty="0"/>
              <a:t>README.md</a:t>
            </a:r>
            <a:r>
              <a:rPr lang="zh-CN" altLang="en-US" sz="2400" dirty="0"/>
              <a:t>文件与前端共用） </a:t>
            </a:r>
            <a:r>
              <a:rPr lang="zh-CN" altLang="en-US" dirty="0"/>
              <a:t>查看链接：</a:t>
            </a:r>
            <a:r>
              <a:rPr lang="zh-CN" altLang="en-US" dirty="0">
                <a:hlinkClick r:id="rId6"/>
              </a:rPr>
              <a:t>点我跳转</a:t>
            </a:r>
            <a:endParaRPr lang="zh-CN" altLang="en-US" dirty="0">
              <a:hlinkClick r:id="rId4" action="ppaction://hlinkfil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18872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徐嘉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测试</a:t>
            </a:r>
          </a:p>
        </p:txBody>
      </p:sp>
      <p:sp>
        <p:nvSpPr>
          <p:cNvPr id="30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2" name="矩形 1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213485" y="1136015"/>
            <a:ext cx="927481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测试用例设计</a:t>
            </a:r>
          </a:p>
          <a:p>
            <a:pPr indent="457200"/>
            <a:r>
              <a:rPr lang="zh-CN" altLang="en-US">
                <a:sym typeface="+mn-ea"/>
              </a:rPr>
              <a:t>查看链接：</a:t>
            </a:r>
            <a:r>
              <a:rPr lang="zh-CN" altLang="en-US">
                <a:sym typeface="+mn-ea"/>
                <a:hlinkClick r:id="rId4" action="ppaction://hlinkfile"/>
              </a:rPr>
              <a:t>点我跳转</a:t>
            </a:r>
            <a:endParaRPr lang="en-US" altLang="zh-CN"/>
          </a:p>
          <a:p>
            <a:pPr indent="457200"/>
            <a:endParaRPr lang="en-US" altLang="zh-CN" sz="2400"/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测试用例清单</a:t>
            </a:r>
          </a:p>
          <a:p>
            <a:pPr indent="457200"/>
            <a:r>
              <a:rPr lang="zh-CN" altLang="en-US">
                <a:sym typeface="+mn-ea"/>
              </a:rPr>
              <a:t>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5" action="ppaction://hlinkfile"/>
              </a:rPr>
              <a:t>点我跳转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pPr indent="457200"/>
            <a:endParaRPr lang="zh-CN" altLang="en-US" sz="2400"/>
          </a:p>
          <a:p>
            <a:r>
              <a:rPr lang="en-US" altLang="zh-CN" sz="2400">
                <a:sym typeface="+mn-ea"/>
              </a:rPr>
              <a:t>-  </a:t>
            </a:r>
            <a:r>
              <a:rPr sz="2400">
                <a:sym typeface="+mn-ea"/>
              </a:rPr>
              <a:t>缺陷报告</a:t>
            </a:r>
          </a:p>
          <a:p>
            <a:r>
              <a:rPr lang="zh-CN" altLang="en-US" sz="2400">
                <a:sym typeface="+mn-ea"/>
              </a:rPr>
              <a:t>      </a:t>
            </a:r>
            <a:r>
              <a:rPr lang="zh-CN" altLang="en-US">
                <a:sym typeface="+mn-ea"/>
              </a:rPr>
              <a:t>查看链接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6" action="ppaction://hlinkfile"/>
              </a:rPr>
              <a:t>点我跳转</a:t>
            </a:r>
            <a:endParaRPr lang="en-US" altLang="zh-CN" sz="240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 sz="240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自动化测试代码</a:t>
            </a:r>
          </a:p>
          <a:p>
            <a:r>
              <a:rPr lang="zh-CN" altLang="en-US" sz="2400">
                <a:sym typeface="+mn-ea"/>
              </a:rPr>
              <a:t>      </a:t>
            </a:r>
            <a:r>
              <a:rPr lang="zh-CN" altLang="en-US">
                <a:sym typeface="+mn-ea"/>
              </a:rPr>
              <a:t>查看链接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7" action="ppaction://hlinkfile"/>
              </a:rPr>
              <a:t>点我跳转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sym typeface="+mn-ea"/>
              <a:hlinkClick r:id="rId7" action="ppaction://hlinkfile"/>
            </a:endParaRPr>
          </a:p>
          <a:p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2400">
                <a:sym typeface="+mn-ea"/>
              </a:rPr>
              <a:t>-  附件（自动化测试录屏、缺陷复现录屏）</a:t>
            </a:r>
          </a:p>
          <a:p>
            <a:pPr algn="l">
              <a:buClrTx/>
              <a:buSzTx/>
              <a:buNone/>
            </a:pPr>
            <a:r>
              <a:rPr lang="en-US" altLang="zh-CN" sz="2400">
                <a:sym typeface="+mn-ea"/>
              </a:rPr>
              <a:t>      </a:t>
            </a:r>
            <a:r>
              <a:rPr lang="en-US" altLang="zh-CN">
                <a:sym typeface="+mn-ea"/>
              </a:rPr>
              <a:t>查看链接：</a:t>
            </a:r>
            <a:r>
              <a:rPr lang="en-US" altLang="zh-CN">
                <a:sym typeface="+mn-ea"/>
                <a:hlinkClick r:id="rId8" action="ppaction://hlinkfile"/>
              </a:rPr>
              <a:t>点我跳转</a:t>
            </a:r>
            <a:endParaRPr lang="en-US" altLang="zh-CN" sz="2400">
              <a:sym typeface="+mn-ea"/>
              <a:hlinkClick r:id="rId8" action="ppaction://hlinkfile"/>
            </a:endParaRPr>
          </a:p>
          <a:p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3955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黄自丹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文书</a:t>
            </a:r>
            <a:r>
              <a:rPr lang="en-US" altLang="zh-CN" b="0" dirty="0">
                <a:sym typeface="+mn-lt"/>
              </a:rPr>
              <a:t>+</a:t>
            </a:r>
            <a:r>
              <a:rPr lang="zh-CN" altLang="en-US" b="0" dirty="0">
                <a:sym typeface="+mn-lt"/>
              </a:rPr>
              <a:t>数据库设计</a:t>
            </a:r>
          </a:p>
        </p:txBody>
      </p:sp>
      <p:sp>
        <p:nvSpPr>
          <p:cNvPr id="1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69365" y="1548765"/>
            <a:ext cx="8914130" cy="366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ym typeface="+mn-ea"/>
              </a:rPr>
              <a:t>-  </a:t>
            </a:r>
            <a:r>
              <a:rPr lang="zh-CN" altLang="en-US" sz="2400" dirty="0">
                <a:sym typeface="+mn-ea"/>
              </a:rPr>
              <a:t>需求规格说明书书写</a:t>
            </a:r>
            <a:endParaRPr lang="zh-CN" altLang="en-US" sz="2400" dirty="0"/>
          </a:p>
          <a:p>
            <a:pPr indent="457200" algn="l"/>
            <a:r>
              <a:rPr lang="zh-CN" altLang="en-US" dirty="0">
                <a:sym typeface="+mn-ea"/>
              </a:rPr>
              <a:t>查看链接：</a:t>
            </a:r>
            <a:r>
              <a:rPr lang="zh-CN" altLang="en-US" dirty="0">
                <a:sym typeface="+mn-ea"/>
                <a:hlinkClick r:id="rId4" action="ppaction://hlinkfile"/>
              </a:rPr>
              <a:t>点我跳转</a:t>
            </a:r>
            <a:endParaRPr lang="en-US" altLang="zh-CN" sz="1600" dirty="0"/>
          </a:p>
          <a:p>
            <a:pPr indent="457200" algn="l"/>
            <a:endParaRPr lang="zh-CN" altLang="en-US" sz="1600" dirty="0"/>
          </a:p>
          <a:p>
            <a:r>
              <a:rPr lang="en-US" altLang="zh-CN" sz="2400" dirty="0">
                <a:sym typeface="+mn-ea"/>
              </a:rPr>
              <a:t>-  </a:t>
            </a:r>
            <a:r>
              <a:rPr lang="zh-CN" altLang="en-US" sz="2400" dirty="0">
                <a:sym typeface="+mn-ea"/>
              </a:rPr>
              <a:t>数据库设计</a:t>
            </a:r>
            <a:endParaRPr lang="zh-CN" altLang="en-US" sz="2400" dirty="0"/>
          </a:p>
          <a:p>
            <a:pPr indent="457200" algn="l"/>
            <a:r>
              <a:rPr lang="zh-CN" altLang="en-US" dirty="0">
                <a:sym typeface="+mn-ea"/>
              </a:rPr>
              <a:t>查看链接：</a:t>
            </a:r>
            <a:r>
              <a:rPr lang="zh-CN" altLang="en-US" dirty="0">
                <a:sym typeface="+mn-ea"/>
                <a:hlinkClick r:id="rId5"/>
              </a:rPr>
              <a:t>点我跳转</a:t>
            </a:r>
            <a:endParaRPr lang="en-US" altLang="zh-CN" dirty="0">
              <a:sym typeface="+mn-ea"/>
            </a:endParaRPr>
          </a:p>
          <a:p>
            <a:pPr indent="457200" algn="l"/>
            <a:endParaRPr lang="zh-CN" altLang="en-US" sz="2400" dirty="0"/>
          </a:p>
          <a:p>
            <a:r>
              <a:rPr lang="en-US" altLang="zh-CN" sz="2400" dirty="0">
                <a:sym typeface="+mn-ea"/>
              </a:rPr>
              <a:t>-  </a:t>
            </a:r>
            <a:r>
              <a:rPr lang="zh-CN" altLang="en-US" sz="2400" dirty="0">
                <a:sym typeface="+mn-ea"/>
              </a:rPr>
              <a:t>数据库查询</a:t>
            </a:r>
            <a:r>
              <a:rPr lang="en-US" altLang="zh-CN" sz="2400" dirty="0">
                <a:sym typeface="+mn-ea"/>
              </a:rPr>
              <a:t>XML</a:t>
            </a:r>
            <a:r>
              <a:rPr lang="zh-CN" altLang="en-US" sz="2400" dirty="0">
                <a:sym typeface="+mn-ea"/>
              </a:rPr>
              <a:t>文件编写</a:t>
            </a:r>
            <a:endParaRPr lang="zh-CN" altLang="en-US" sz="2400" dirty="0"/>
          </a:p>
          <a:p>
            <a:r>
              <a:rPr lang="en-US" altLang="zh-CN" dirty="0">
                <a:sym typeface="+mn-ea"/>
              </a:rPr>
              <a:t>       </a:t>
            </a:r>
            <a:r>
              <a:rPr lang="zh-CN" altLang="en-US" dirty="0">
                <a:sym typeface="+mn-ea"/>
              </a:rPr>
              <a:t>查看链接：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+mn-ea"/>
                <a:hlinkClick r:id="rId6" action="ppaction://hlinkfile"/>
              </a:rPr>
              <a:t>点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+mn-ea"/>
                <a:hlinkClick r:id="rId7"/>
              </a:rPr>
              <a:t>我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+mn-ea"/>
                <a:hlinkClick r:id="rId6" action="ppaction://hlinkfile"/>
              </a:rPr>
              <a:t>跳转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400" dirty="0"/>
          </a:p>
          <a:p>
            <a:pPr marL="342900" indent="-342900" algn="l">
              <a:buClrTx/>
              <a:buSzTx/>
              <a:buFontTx/>
              <a:buChar char="-"/>
            </a:pPr>
            <a:r>
              <a:rPr lang="en-US" altLang="zh-CN" sz="2400" dirty="0" err="1"/>
              <a:t>阶段性评审报告wiki撰写</a:t>
            </a:r>
            <a:endParaRPr lang="en-US" altLang="zh-CN" sz="2400" dirty="0"/>
          </a:p>
          <a:p>
            <a:pPr lvl="1"/>
            <a:r>
              <a:rPr lang="zh-CN" altLang="en-US" dirty="0"/>
              <a:t>查看链接：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  <a:hlinkClick r:id="rId8" action="ppaction://hlinkfile"/>
              </a:rPr>
              <a:t>点我跳转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5" name="矩形 4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7888" y="201325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</a:endParaRPr>
          </a:p>
        </p:txBody>
      </p:sp>
      <p:sp>
        <p:nvSpPr>
          <p:cNvPr id="24" name="流程图: 接点 23"/>
          <p:cNvSpPr/>
          <p:nvPr/>
        </p:nvSpPr>
        <p:spPr>
          <a:xfrm>
            <a:off x="-3043490" y="0"/>
            <a:ext cx="6876000" cy="6876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4241229" y="1466420"/>
            <a:ext cx="3475990" cy="914400"/>
            <a:chOff x="8225" y="3858"/>
            <a:chExt cx="5474" cy="1440"/>
          </a:xfrm>
        </p:grpSpPr>
        <p:sp>
          <p:nvSpPr>
            <p:cNvPr id="55" name="矩形 54"/>
            <p:cNvSpPr/>
            <p:nvPr>
              <p:custDataLst>
                <p:tags r:id="rId17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流程图: 接点 3"/>
            <p:cNvSpPr/>
            <p:nvPr>
              <p:custDataLst>
                <p:tags r:id="rId18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9"/>
              </p:custDataLst>
            </p:nvPr>
          </p:nvSpPr>
          <p:spPr>
            <a:xfrm>
              <a:off x="9665" y="4168"/>
              <a:ext cx="403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项目总计划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20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4783295" y="2668475"/>
            <a:ext cx="3095625" cy="3082290"/>
            <a:chOff x="8225" y="3858"/>
            <a:chExt cx="4875" cy="4854"/>
          </a:xfrm>
        </p:grpSpPr>
        <p:sp>
          <p:nvSpPr>
            <p:cNvPr id="8" name="矩形 7"/>
            <p:cNvSpPr/>
            <p:nvPr>
              <p:custDataLst>
                <p:tags r:id="rId13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流程图: 接点 8"/>
            <p:cNvSpPr/>
            <p:nvPr>
              <p:custDataLst>
                <p:tags r:id="rId14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5"/>
              </p:custDataLst>
            </p:nvPr>
          </p:nvSpPr>
          <p:spPr>
            <a:xfrm>
              <a:off x="9036" y="7890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个人成果汇报</a:t>
              </a:r>
            </a:p>
          </p:txBody>
        </p:sp>
        <p:sp>
          <p:nvSpPr>
            <p:cNvPr id="11" name="文本框 10"/>
            <p:cNvSpPr txBox="1"/>
            <p:nvPr>
              <p:custDataLst>
                <p:tags r:id="rId16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4783295" y="2659585"/>
            <a:ext cx="3738880" cy="2105025"/>
            <a:chOff x="8225" y="1983"/>
            <a:chExt cx="5888" cy="3315"/>
          </a:xfrm>
        </p:grpSpPr>
        <p:sp>
          <p:nvSpPr>
            <p:cNvPr id="13" name="矩形 12"/>
            <p:cNvSpPr/>
            <p:nvPr>
              <p:custDataLst>
                <p:tags r:id="rId9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流程图: 接点 13"/>
            <p:cNvSpPr/>
            <p:nvPr>
              <p:custDataLst>
                <p:tags r:id="rId10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1"/>
              </p:custDataLst>
            </p:nvPr>
          </p:nvSpPr>
          <p:spPr>
            <a:xfrm>
              <a:off x="9665" y="1983"/>
              <a:ext cx="4448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项目迭代期以及目标定义</a:t>
              </a:r>
            </a:p>
          </p:txBody>
        </p:sp>
        <p:sp>
          <p:nvSpPr>
            <p:cNvPr id="16" name="文本框 15"/>
            <p:cNvSpPr txBox="1"/>
            <p:nvPr>
              <p:custDataLst>
                <p:tags r:id="rId12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17" name="组合 16"/>
          <p:cNvGrpSpPr/>
          <p:nvPr>
            <p:custDataLst>
              <p:tags r:id="rId4"/>
            </p:custDataLst>
          </p:nvPr>
        </p:nvGrpSpPr>
        <p:grpSpPr>
          <a:xfrm>
            <a:off x="4241229" y="4067380"/>
            <a:ext cx="4127500" cy="1878965"/>
            <a:chOff x="8225" y="2339"/>
            <a:chExt cx="6500" cy="2959"/>
          </a:xfrm>
        </p:grpSpPr>
        <p:sp>
          <p:nvSpPr>
            <p:cNvPr id="18" name="矩形 17"/>
            <p:cNvSpPr/>
            <p:nvPr>
              <p:custDataLst>
                <p:tags r:id="rId5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流程图: 接点 18"/>
            <p:cNvSpPr/>
            <p:nvPr>
              <p:custDataLst>
                <p:tags r:id="rId6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7"/>
              </p:custDataLst>
            </p:nvPr>
          </p:nvSpPr>
          <p:spPr>
            <a:xfrm>
              <a:off x="10661" y="2339"/>
              <a:ext cx="4064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项目成品展示以及最新计划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8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04</a:t>
              </a:r>
            </a:p>
          </p:txBody>
        </p:sp>
      </p:grpSp>
      <p:sp>
        <p:nvSpPr>
          <p:cNvPr id="23" name="流程图: 接点 22"/>
          <p:cNvSpPr/>
          <p:nvPr/>
        </p:nvSpPr>
        <p:spPr>
          <a:xfrm>
            <a:off x="-3275463" y="0"/>
            <a:ext cx="7008058" cy="6876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837948" y="1612265"/>
            <a:ext cx="209550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目</a:t>
            </a:r>
          </a:p>
        </p:txBody>
      </p:sp>
      <p:sp>
        <p:nvSpPr>
          <p:cNvPr id="30" name="文本框 9"/>
          <p:cNvSpPr txBox="1"/>
          <p:nvPr/>
        </p:nvSpPr>
        <p:spPr>
          <a:xfrm>
            <a:off x="837948" y="3018790"/>
            <a:ext cx="209550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录</a:t>
            </a:r>
          </a:p>
        </p:txBody>
      </p:sp>
      <p:sp>
        <p:nvSpPr>
          <p:cNvPr id="31" name="文本框 9"/>
          <p:cNvSpPr txBox="1"/>
          <p:nvPr/>
        </p:nvSpPr>
        <p:spPr>
          <a:xfrm>
            <a:off x="837948" y="4462780"/>
            <a:ext cx="20955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</a:p>
        </p:txBody>
      </p:sp>
      <p:sp>
        <p:nvSpPr>
          <p:cNvPr id="32" name="流程图: 接点 31"/>
          <p:cNvSpPr/>
          <p:nvPr/>
        </p:nvSpPr>
        <p:spPr>
          <a:xfrm flipV="1">
            <a:off x="1036066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流程图: 接点 32"/>
          <p:cNvSpPr/>
          <p:nvPr/>
        </p:nvSpPr>
        <p:spPr>
          <a:xfrm flipV="1">
            <a:off x="1044257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流程图: 接点 33"/>
          <p:cNvSpPr/>
          <p:nvPr/>
        </p:nvSpPr>
        <p:spPr>
          <a:xfrm flipV="1">
            <a:off x="1086929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流程图: 接点 34"/>
          <p:cNvSpPr/>
          <p:nvPr/>
        </p:nvSpPr>
        <p:spPr>
          <a:xfrm flipV="1">
            <a:off x="1095120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流程图: 接点 35"/>
          <p:cNvSpPr/>
          <p:nvPr/>
        </p:nvSpPr>
        <p:spPr>
          <a:xfrm flipV="1">
            <a:off x="11147379" y="5849620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流程图: 接点 36"/>
          <p:cNvSpPr/>
          <p:nvPr/>
        </p:nvSpPr>
        <p:spPr>
          <a:xfrm flipV="1">
            <a:off x="11229294" y="5849620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3955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黄自丹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文书</a:t>
            </a:r>
            <a:r>
              <a:rPr lang="en-US" altLang="zh-CN" b="0" dirty="0">
                <a:sym typeface="+mn-lt"/>
              </a:rPr>
              <a:t>+</a:t>
            </a:r>
            <a:r>
              <a:rPr lang="zh-CN" altLang="en-US" b="0" dirty="0">
                <a:sym typeface="+mn-lt"/>
              </a:rPr>
              <a:t>数据库设计</a:t>
            </a:r>
          </a:p>
        </p:txBody>
      </p:sp>
      <p:sp>
        <p:nvSpPr>
          <p:cNvPr id="1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5" name="矩形 4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40" y="1263650"/>
            <a:ext cx="6651625" cy="19253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40" y="3293110"/>
            <a:ext cx="6751320" cy="18967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140" y="5293995"/>
            <a:ext cx="7169150" cy="15189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7767955" y="1775460"/>
            <a:ext cx="2080895" cy="7188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</a:t>
            </a:r>
          </a:p>
        </p:txBody>
      </p:sp>
      <p:sp>
        <p:nvSpPr>
          <p:cNvPr id="11" name="矩形 10"/>
          <p:cNvSpPr/>
          <p:nvPr/>
        </p:nvSpPr>
        <p:spPr>
          <a:xfrm>
            <a:off x="7895590" y="3875405"/>
            <a:ext cx="2080895" cy="7188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Orders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</a:t>
            </a:r>
          </a:p>
        </p:txBody>
      </p:sp>
      <p:sp>
        <p:nvSpPr>
          <p:cNvPr id="12" name="矩形 11"/>
          <p:cNvSpPr/>
          <p:nvPr/>
        </p:nvSpPr>
        <p:spPr>
          <a:xfrm>
            <a:off x="8100060" y="5848350"/>
            <a:ext cx="2080895" cy="7188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24546"/>
          <a:stretch>
            <a:fillRect/>
          </a:stretch>
        </p:blipFill>
        <p:spPr>
          <a:xfrm>
            <a:off x="-1" y="-18224"/>
            <a:ext cx="12192001" cy="6876224"/>
          </a:xfrm>
          <a:prstGeom prst="rect">
            <a:avLst/>
          </a:prstGeom>
        </p:spPr>
      </p:pic>
      <p:sp>
        <p:nvSpPr>
          <p:cNvPr id="63" name="流程图: 接点 62"/>
          <p:cNvSpPr/>
          <p:nvPr/>
        </p:nvSpPr>
        <p:spPr>
          <a:xfrm>
            <a:off x="1129665" y="5445125"/>
            <a:ext cx="1251585" cy="1057275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流程图: 接点 63"/>
          <p:cNvSpPr/>
          <p:nvPr/>
        </p:nvSpPr>
        <p:spPr>
          <a:xfrm>
            <a:off x="1211580" y="5445125"/>
            <a:ext cx="1152000" cy="1152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流程图: 接点 56"/>
          <p:cNvSpPr/>
          <p:nvPr/>
        </p:nvSpPr>
        <p:spPr>
          <a:xfrm>
            <a:off x="-285115" y="5257799"/>
            <a:ext cx="1872000" cy="1872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流程图: 接点 57"/>
          <p:cNvSpPr/>
          <p:nvPr/>
        </p:nvSpPr>
        <p:spPr>
          <a:xfrm>
            <a:off x="-203200" y="5257799"/>
            <a:ext cx="1800000" cy="18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流程图: 接点 58"/>
          <p:cNvSpPr/>
          <p:nvPr/>
        </p:nvSpPr>
        <p:spPr>
          <a:xfrm flipV="1">
            <a:off x="-8191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流程图: 接点 59"/>
          <p:cNvSpPr/>
          <p:nvPr/>
        </p:nvSpPr>
        <p:spPr>
          <a:xfrm flipV="1">
            <a:off x="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流程图: 接点 60"/>
          <p:cNvSpPr/>
          <p:nvPr/>
        </p:nvSpPr>
        <p:spPr>
          <a:xfrm flipV="1">
            <a:off x="42671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流程图: 接点 61"/>
          <p:cNvSpPr/>
          <p:nvPr/>
        </p:nvSpPr>
        <p:spPr>
          <a:xfrm flipV="1">
            <a:off x="50863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流程图: 接点 64"/>
          <p:cNvSpPr/>
          <p:nvPr/>
        </p:nvSpPr>
        <p:spPr>
          <a:xfrm>
            <a:off x="-343535" y="4059555"/>
            <a:ext cx="612000" cy="612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流程图: 接点 65"/>
          <p:cNvSpPr/>
          <p:nvPr/>
        </p:nvSpPr>
        <p:spPr>
          <a:xfrm>
            <a:off x="-240030" y="4234179"/>
            <a:ext cx="468000" cy="468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817822" y="2758168"/>
            <a:ext cx="5396441" cy="132343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感谢垂听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流程图: 接点 55"/>
          <p:cNvSpPr/>
          <p:nvPr/>
        </p:nvSpPr>
        <p:spPr>
          <a:xfrm flipV="1">
            <a:off x="1401445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流程图: 接点 54"/>
          <p:cNvSpPr/>
          <p:nvPr/>
        </p:nvSpPr>
        <p:spPr>
          <a:xfrm flipV="1">
            <a:off x="1483360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项目总计划</a:t>
            </a: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项目迭代概览</a:t>
            </a: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11070" y="2288540"/>
            <a:ext cx="73456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迭代划分：本项目共分为</a:t>
            </a:r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个迭代周期，具体如下：</a:t>
            </a:r>
          </a:p>
          <a:p>
            <a:pPr fontAlgn="auto">
              <a:lnSpc>
                <a:spcPct val="150000"/>
              </a:lnSpc>
            </a:pP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457200" fontAlgn="auto">
              <a:lnSpc>
                <a:spcPct val="150000"/>
              </a:lnSpc>
            </a:pPr>
            <a:r>
              <a:rPr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</a:t>
            </a:r>
            <a:r>
              <a:rPr 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迭代1:  2024年9月19日-2024年10月9日</a:t>
            </a:r>
          </a:p>
          <a:p>
            <a:pPr indent="457200" fontAlgn="auto">
              <a:lnSpc>
                <a:spcPct val="150000"/>
              </a:lnSpc>
            </a:pPr>
            <a:r>
              <a:rPr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</a:t>
            </a:r>
            <a:r>
              <a:rPr 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迭代2:  2024年10月10日-2024年10月17日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当前项目进度</a:t>
            </a: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05618" y="1393825"/>
            <a:ext cx="3580765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项目总体进度为</a:t>
            </a:r>
            <a:r>
              <a:rPr lang="en-US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100%</a:t>
            </a: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845310" y="3163570"/>
          <a:ext cx="8660130" cy="2472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6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6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6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维度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权重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完成情况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需求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/>
                        <a:t>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已完成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代码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/>
                        <a:t>45%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sym typeface="+mn-ea"/>
                        </a:rPr>
                        <a:t>已完成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构建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/>
                        <a:t>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sym typeface="+mn-ea"/>
                        </a:rPr>
                        <a:t>已完成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部署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/>
                        <a:t>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sym typeface="+mn-ea"/>
                        </a:rPr>
                        <a:t>已完成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运行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/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sym typeface="+mn-ea"/>
                        </a:rPr>
                        <a:t>已完成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883410" y="2347595"/>
            <a:ext cx="17068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估算依据：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810" y="2842260"/>
            <a:ext cx="6162040" cy="2122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项目迭代期以及目标定义</a:t>
            </a: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43078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项目迭代以及目标定义</a:t>
            </a: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67435" y="1180465"/>
            <a:ext cx="11124565" cy="52622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第一迭代期目标定义：</a:t>
            </a:r>
          </a:p>
          <a:p>
            <a:pPr marL="457200" lvl="1" indent="0" algn="l" fontAlgn="auto">
              <a:lnSpc>
                <a:spcPct val="150000"/>
              </a:lnSpc>
              <a:buNone/>
            </a:pP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需求分析：完成需求规格说明书的编写</a:t>
            </a: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完成人：黄自丹</a:t>
            </a: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完成时间：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成果物：需求规格说明书文档</a:t>
            </a:r>
          </a:p>
          <a:p>
            <a:pPr marL="457200" lvl="1" indent="457200" algn="l" fontAlgn="auto">
              <a:lnSpc>
                <a:spcPct val="100000"/>
              </a:lnSpc>
              <a:buNone/>
            </a:pP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 algn="l" fontAlgn="auto">
              <a:lnSpc>
                <a:spcPct val="150000"/>
              </a:lnSpc>
              <a:buNone/>
            </a:pP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功能性需求：完成登录、发布商品、冻结商品、撤下商品、查看意向购买人信息</a:t>
            </a:r>
          </a:p>
          <a:p>
            <a:pPr marL="457200" lvl="1" indent="0" algn="l" fontAlgn="auto">
              <a:lnSpc>
                <a:spcPct val="150000"/>
              </a:lnSpc>
              <a:buNone/>
            </a:pP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查看商品信息以上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个功能，以及所涉及到的数据库与表的设计。</a:t>
            </a: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完成人：王恩宇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陈君熠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黄自丹</a:t>
            </a: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完成时间：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成果物：源代码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.zip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</a:t>
            </a:r>
          </a:p>
          <a:p>
            <a:pPr marL="457200" lvl="1" indent="457200" algn="l" fontAlgn="auto">
              <a:lnSpc>
                <a:spcPct val="100000"/>
              </a:lnSpc>
              <a:buNone/>
            </a:pP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 algn="l" fontAlgn="auto">
              <a:lnSpc>
                <a:spcPct val="150000"/>
              </a:lnSpc>
              <a:buNone/>
            </a:pP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测试：完成上述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个功能测试，并撰写相关缺陷报告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完成人：徐嘉</a:t>
            </a: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完成时间：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成果物：源代码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.zip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缺陷报告文档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38512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项目迭代期以及目标定义</a:t>
            </a: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3450" y="1211580"/>
            <a:ext cx="10840720" cy="573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第二迭代期目标定义：</a:t>
            </a:r>
            <a:endParaRPr lang="en-US" altLang="zh-CN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 fontAlgn="auto">
              <a:lnSpc>
                <a:spcPct val="150000"/>
              </a:lnSpc>
            </a:pP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完成卖家修改密码、买家注册功能，以及前端页面优化</a:t>
            </a:r>
          </a:p>
          <a:p>
            <a:pPr lvl="1" indent="0" fontAlgn="auto">
              <a:lnSpc>
                <a:spcPct val="150000"/>
              </a:lnSpc>
            </a:pPr>
            <a:r>
              <a:rPr lang="en-US" altLang="zh-CN" sz="1600"/>
              <a:t>        </a:t>
            </a:r>
            <a:r>
              <a:rPr lang="zh-CN" altLang="en-US" sz="1400"/>
              <a:t>完成人：王恩宇</a:t>
            </a:r>
            <a:r>
              <a:rPr lang="en-US" altLang="zh-CN" sz="1400"/>
              <a:t>+</a:t>
            </a:r>
            <a:r>
              <a:rPr lang="zh-CN" altLang="en-US" sz="1400"/>
              <a:t>陈君熠</a:t>
            </a:r>
            <a:r>
              <a:rPr lang="en-US" altLang="zh-CN" sz="1400"/>
              <a:t>	</a:t>
            </a:r>
          </a:p>
          <a:p>
            <a:pPr lvl="1" indent="457200"/>
            <a:r>
              <a:rPr lang="zh-CN" altLang="en-US" sz="1400"/>
              <a:t>预计完成时间：</a:t>
            </a:r>
            <a:r>
              <a:rPr lang="en-US" altLang="zh-CN" sz="1400"/>
              <a:t>10</a:t>
            </a:r>
            <a:r>
              <a:rPr lang="zh-CN" altLang="en-US" sz="1400"/>
              <a:t>月</a:t>
            </a:r>
            <a:r>
              <a:rPr lang="en-US" altLang="zh-CN" sz="1400"/>
              <a:t>13</a:t>
            </a:r>
            <a:r>
              <a:rPr lang="zh-CN" altLang="en-US" sz="1400"/>
              <a:t>日</a:t>
            </a:r>
          </a:p>
          <a:p>
            <a:pPr lvl="1" indent="457200"/>
            <a:r>
              <a:rPr lang="zh-CN" altLang="en-US" sz="1400"/>
              <a:t>成果物：源代码</a:t>
            </a:r>
            <a:r>
              <a:rPr lang="en-US" altLang="zh-CN" sz="1400"/>
              <a:t>+</a:t>
            </a:r>
            <a:r>
              <a:rPr lang="zh-CN" altLang="en-US" sz="1400"/>
              <a:t>可运行页面</a:t>
            </a:r>
          </a:p>
          <a:p>
            <a:pPr indent="457200"/>
            <a:endParaRPr lang="zh-CN" altLang="en-US" sz="1400"/>
          </a:p>
          <a:p>
            <a:pPr lvl="1" indent="0" fontAlgn="auto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完成所有功能测试以及测试文档的编写</a:t>
            </a:r>
          </a:p>
          <a:p>
            <a:pPr lvl="1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完成人：徐嘉</a:t>
            </a:r>
          </a:p>
          <a:p>
            <a:pPr marL="457200" lvl="1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14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</a:p>
          <a:p>
            <a:pPr marL="457200" lvl="1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成果物：测试用例设计及清单文档、测试用例自动化执行程序及运行手册、测试用例自动化执行的屏幕录制视频</a:t>
            </a:r>
          </a:p>
          <a:p>
            <a:pPr marL="457200" lvl="1" indent="457200"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lvl="1" indent="0" fontAlgn="auto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针对所有源代码能进行正确编译、构建、打包的构建脚本、构建工具和构建手册</a:t>
            </a:r>
          </a:p>
          <a:p>
            <a:pPr lvl="1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完成人：王恩宇</a:t>
            </a:r>
            <a:r>
              <a:rPr lang="en-US" altLang="zh-CN" sz="1400">
                <a:solidFill>
                  <a:schemeClr val="tx1"/>
                </a:solidFill>
              </a:rPr>
              <a:t>+</a:t>
            </a:r>
            <a:r>
              <a:rPr lang="zh-CN" altLang="en-US" sz="1400">
                <a:solidFill>
                  <a:schemeClr val="tx1"/>
                </a:solidFill>
              </a:rPr>
              <a:t>陈君熠</a:t>
            </a:r>
          </a:p>
          <a:p>
            <a:pPr marL="457200" lvl="1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16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</a:p>
          <a:p>
            <a:pPr marL="457200" lvl="1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成果物：构建配置文件、构建工具程序、构建过程手册、构建结果文件</a:t>
            </a:r>
          </a:p>
          <a:p>
            <a:pPr marL="457200" lvl="1" indent="457200"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lvl="1" indent="0" fontAlgn="auto">
              <a:lnSpc>
                <a:spcPct val="150000"/>
              </a:lnSpc>
              <a:buNone/>
            </a:pP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针对构建过程的产生类、包等二进制文件，描述如何进行产品安装与部署</a:t>
            </a:r>
          </a:p>
          <a:p>
            <a:pPr lvl="1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完成人：王恩宇</a:t>
            </a:r>
            <a:r>
              <a:rPr lang="en-US" altLang="zh-CN" sz="1400">
                <a:solidFill>
                  <a:schemeClr val="tx1"/>
                </a:solidFill>
              </a:rPr>
              <a:t>+</a:t>
            </a:r>
            <a:r>
              <a:rPr lang="zh-CN" altLang="en-US" sz="1400">
                <a:solidFill>
                  <a:schemeClr val="tx1"/>
                </a:solidFill>
              </a:rPr>
              <a:t>陈君熠</a:t>
            </a:r>
          </a:p>
          <a:p>
            <a:pPr marL="457200" lvl="1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16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</a:p>
          <a:p>
            <a:pPr marL="457200" lvl="1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成果物：安装、部署的脚本，安装与部署手册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2122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项目成品展示以及最新计划</a:t>
            </a: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mU3NWZlNGVlOGZiM2E3YTYxOTkzODllZmVkMDk4OG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81*194"/>
  <p:tag name="TABLE_ENDDRAG_RECT" val="144*180*681*19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j2f2mjq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1011</Words>
  <Application>Microsoft Office PowerPoint</Application>
  <PresentationFormat>宽屏</PresentationFormat>
  <Paragraphs>181</Paragraphs>
  <Slides>21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等线</vt:lpstr>
      <vt:lpstr>微软雅黑</vt:lpstr>
      <vt:lpstr>Arial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项目汇报</dc:title>
  <dc:creator>第一PPT</dc:creator>
  <cp:keywords>www.1ppt.com</cp:keywords>
  <dc:description>www.1ppt.com</dc:description>
  <cp:lastModifiedBy>哥 帅</cp:lastModifiedBy>
  <cp:revision>80</cp:revision>
  <dcterms:created xsi:type="dcterms:W3CDTF">2021-09-01T09:00:00Z</dcterms:created>
  <dcterms:modified xsi:type="dcterms:W3CDTF">2024-10-16T16:36:48Z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F247CB51EB794855B55C0C70A35F0155_12</vt:lpwstr>
  </property>
  <property fmtid="{D5CDD505-2E9C-101B-9397-08002B2CF9AE}" pid="3" name="KSOProductBuildVer">
    <vt:lpwstr>2052-12.1.0.18276</vt:lpwstr>
  </property>
</Properties>
</file>